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17"/>
  </p:notesMasterIdLst>
  <p:sldIdLst>
    <p:sldId id="257" r:id="rId6"/>
    <p:sldId id="4171" r:id="rId7"/>
    <p:sldId id="281" r:id="rId8"/>
    <p:sldId id="266" r:id="rId9"/>
    <p:sldId id="4174" r:id="rId10"/>
    <p:sldId id="268" r:id="rId11"/>
    <p:sldId id="269" r:id="rId12"/>
    <p:sldId id="4175" r:id="rId13"/>
    <p:sldId id="4173" r:id="rId14"/>
    <p:sldId id="4176" r:id="rId15"/>
    <p:sldId id="256" r:id="rId16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100"/>
    <a:srgbClr val="449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F79FC-05F5-43EF-BAD0-C7076BA168A3}" v="1" dt="2024-03-15T00:17:2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ibb" userId="afc7f39b-957a-4594-bacd-f09914703919" providerId="ADAL" clId="{7E8F79FC-05F5-43EF-BAD0-C7076BA168A3}"/>
    <pc:docChg chg="modSld">
      <pc:chgData name="Sarah Gibb" userId="afc7f39b-957a-4594-bacd-f09914703919" providerId="ADAL" clId="{7E8F79FC-05F5-43EF-BAD0-C7076BA168A3}" dt="2024-03-15T00:17:57.127" v="49" actId="20577"/>
      <pc:docMkLst>
        <pc:docMk/>
      </pc:docMkLst>
      <pc:sldChg chg="addSp modSp mod">
        <pc:chgData name="Sarah Gibb" userId="afc7f39b-957a-4594-bacd-f09914703919" providerId="ADAL" clId="{7E8F79FC-05F5-43EF-BAD0-C7076BA168A3}" dt="2024-03-15T00:17:57.127" v="49" actId="20577"/>
        <pc:sldMkLst>
          <pc:docMk/>
          <pc:sldMk cId="500280647" sldId="257"/>
        </pc:sldMkLst>
        <pc:spChg chg="add mod">
          <ac:chgData name="Sarah Gibb" userId="afc7f39b-957a-4594-bacd-f09914703919" providerId="ADAL" clId="{7E8F79FC-05F5-43EF-BAD0-C7076BA168A3}" dt="2024-03-15T00:17:57.127" v="49" actId="20577"/>
          <ac:spMkLst>
            <pc:docMk/>
            <pc:sldMk cId="500280647" sldId="257"/>
            <ac:spMk id="8" creationId="{996BAD03-7D46-955B-E6F4-2DABD66DC7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0B959-0392-4053-BD1D-915CEECB26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8F578C5-BDBD-4025-94D8-B8EF7F193B62}">
      <dgm:prSet phldrT="[Text]"/>
      <dgm:spPr>
        <a:noFill/>
        <a:ln>
          <a:solidFill>
            <a:srgbClr val="449C2D"/>
          </a:solidFill>
        </a:ln>
      </dgm:spPr>
      <dgm:t>
        <a:bodyPr/>
        <a:lstStyle/>
        <a:p>
          <a:r>
            <a:rPr lang="en-NZ" dirty="0">
              <a:solidFill>
                <a:sysClr val="windowText" lastClr="000000"/>
              </a:solidFill>
            </a:rPr>
            <a:t>Establish the context</a:t>
          </a:r>
        </a:p>
      </dgm:t>
    </dgm:pt>
    <dgm:pt modelId="{0DC0B7FB-4BC9-4E81-9F61-4517573124F3}" type="parTrans" cxnId="{65F3C96E-9C3A-4A2F-938E-61B79DADB776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45072F4C-6FBC-48B9-8A42-D9FF943446A3}" type="sibTrans" cxnId="{65F3C96E-9C3A-4A2F-938E-61B79DADB776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439F4285-7D79-4225-8EA0-DCF42961AD4B}">
      <dgm:prSet phldrT="[Text]"/>
      <dgm:spPr>
        <a:noFill/>
        <a:ln>
          <a:solidFill>
            <a:srgbClr val="449C2D"/>
          </a:solidFill>
        </a:ln>
      </dgm:spPr>
      <dgm:t>
        <a:bodyPr/>
        <a:lstStyle/>
        <a:p>
          <a:r>
            <a:rPr lang="en-NZ" dirty="0">
              <a:solidFill>
                <a:sysClr val="windowText" lastClr="000000"/>
              </a:solidFill>
            </a:rPr>
            <a:t>Identify the risks</a:t>
          </a:r>
        </a:p>
      </dgm:t>
    </dgm:pt>
    <dgm:pt modelId="{FD819340-0060-4E3E-810D-50B2BEE483E7}" type="parTrans" cxnId="{B0E17B9B-551D-485B-BE13-E89A5EED4280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EA4AE57B-0E90-46B3-AFFD-4EB4BA78498A}" type="sibTrans" cxnId="{B0E17B9B-551D-485B-BE13-E89A5EED4280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E74BE7C3-9550-4598-9D66-B571B653D15A}">
      <dgm:prSet phldrT="[Text]"/>
      <dgm:spPr>
        <a:noFill/>
        <a:ln>
          <a:solidFill>
            <a:srgbClr val="449C2D"/>
          </a:solidFill>
        </a:ln>
      </dgm:spPr>
      <dgm:t>
        <a:bodyPr/>
        <a:lstStyle/>
        <a:p>
          <a:r>
            <a:rPr lang="en-NZ">
              <a:solidFill>
                <a:sysClr val="windowText" lastClr="000000"/>
              </a:solidFill>
            </a:rPr>
            <a:t>Analyse the risks</a:t>
          </a:r>
        </a:p>
      </dgm:t>
    </dgm:pt>
    <dgm:pt modelId="{A295B98F-4861-4CCD-A358-B6A3FE4EC616}" type="parTrans" cxnId="{4AC39DC0-C712-47A9-9009-147689F05061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04CD96F2-C818-4067-9399-D00ABB7ADC70}" type="sibTrans" cxnId="{4AC39DC0-C712-47A9-9009-147689F05061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708E655A-C51B-43A3-83A0-5C9D29EBCA99}">
      <dgm:prSet/>
      <dgm:spPr>
        <a:noFill/>
        <a:ln>
          <a:solidFill>
            <a:srgbClr val="449C2D"/>
          </a:solidFill>
        </a:ln>
      </dgm:spPr>
      <dgm:t>
        <a:bodyPr/>
        <a:lstStyle/>
        <a:p>
          <a:r>
            <a:rPr lang="en-NZ">
              <a:solidFill>
                <a:sysClr val="windowText" lastClr="000000"/>
              </a:solidFill>
            </a:rPr>
            <a:t>Evaluate the risks</a:t>
          </a:r>
        </a:p>
      </dgm:t>
    </dgm:pt>
    <dgm:pt modelId="{1191833A-174F-4ABB-80FA-B75DFE7046F7}" type="parTrans" cxnId="{AD4EE732-99F7-4C56-B631-29BE83289F68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0B1501A0-BCE9-4B0E-A317-4F8F5ACF2778}" type="sibTrans" cxnId="{AD4EE732-99F7-4C56-B631-29BE83289F68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B952F64F-4BFC-44DD-BA87-CF059A3C453A}">
      <dgm:prSet/>
      <dgm:spPr>
        <a:noFill/>
        <a:ln>
          <a:solidFill>
            <a:srgbClr val="449C2D"/>
          </a:solidFill>
        </a:ln>
      </dgm:spPr>
      <dgm:t>
        <a:bodyPr/>
        <a:lstStyle/>
        <a:p>
          <a:r>
            <a:rPr lang="en-NZ">
              <a:solidFill>
                <a:sysClr val="windowText" lastClr="000000"/>
              </a:solidFill>
            </a:rPr>
            <a:t>Treat the risks</a:t>
          </a:r>
        </a:p>
      </dgm:t>
    </dgm:pt>
    <dgm:pt modelId="{09F83707-160E-428E-BFA6-BFCF45B49166}" type="parTrans" cxnId="{E80ABCEC-DB00-45DC-8698-A52378FF2DEE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E47911D6-CF3E-4791-858D-938913F0E13B}" type="sibTrans" cxnId="{E80ABCEC-DB00-45DC-8698-A52378FF2DEE}">
      <dgm:prSet/>
      <dgm:spPr/>
      <dgm:t>
        <a:bodyPr/>
        <a:lstStyle/>
        <a:p>
          <a:endParaRPr lang="en-NZ">
            <a:solidFill>
              <a:sysClr val="windowText" lastClr="000000"/>
            </a:solidFill>
          </a:endParaRPr>
        </a:p>
      </dgm:t>
    </dgm:pt>
    <dgm:pt modelId="{6DCC1DF1-ADAC-4CCB-B377-5FF4DB2816B4}" type="pres">
      <dgm:prSet presAssocID="{3300B959-0392-4053-BD1D-915CEECB26CE}" presName="Name0" presStyleCnt="0">
        <dgm:presLayoutVars>
          <dgm:dir/>
          <dgm:animLvl val="lvl"/>
          <dgm:resizeHandles val="exact"/>
        </dgm:presLayoutVars>
      </dgm:prSet>
      <dgm:spPr/>
    </dgm:pt>
    <dgm:pt modelId="{C4C30F74-4BD6-4AE2-92D8-719086922179}" type="pres">
      <dgm:prSet presAssocID="{58F578C5-BDBD-4025-94D8-B8EF7F193B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542E02A-BC36-4133-9CCA-279BC59330AF}" type="pres">
      <dgm:prSet presAssocID="{45072F4C-6FBC-48B9-8A42-D9FF943446A3}" presName="parTxOnlySpace" presStyleCnt="0"/>
      <dgm:spPr/>
    </dgm:pt>
    <dgm:pt modelId="{C59DE30E-D8D9-4961-AF43-7A956423803A}" type="pres">
      <dgm:prSet presAssocID="{439F4285-7D79-4225-8EA0-DCF42961AD4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868C3F-B4D3-423F-91FA-FC8501452FEB}" type="pres">
      <dgm:prSet presAssocID="{EA4AE57B-0E90-46B3-AFFD-4EB4BA78498A}" presName="parTxOnlySpace" presStyleCnt="0"/>
      <dgm:spPr/>
    </dgm:pt>
    <dgm:pt modelId="{09522379-7211-40EA-89C0-0FFDAC00AA68}" type="pres">
      <dgm:prSet presAssocID="{E74BE7C3-9550-4598-9D66-B571B653D15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58DAC59-B4CD-4521-A272-16DE680CC583}" type="pres">
      <dgm:prSet presAssocID="{04CD96F2-C818-4067-9399-D00ABB7ADC70}" presName="parTxOnlySpace" presStyleCnt="0"/>
      <dgm:spPr/>
    </dgm:pt>
    <dgm:pt modelId="{84D609DA-E1D6-4E60-B38C-4FC3B4A2FE67}" type="pres">
      <dgm:prSet presAssocID="{708E655A-C51B-43A3-83A0-5C9D29EBCA9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BBE5AB0-5C3A-4E5D-AB21-52D7FFB338C2}" type="pres">
      <dgm:prSet presAssocID="{0B1501A0-BCE9-4B0E-A317-4F8F5ACF2778}" presName="parTxOnlySpace" presStyleCnt="0"/>
      <dgm:spPr/>
    </dgm:pt>
    <dgm:pt modelId="{3E7601D7-038F-4A30-ADE7-5EBA7F321E3D}" type="pres">
      <dgm:prSet presAssocID="{B952F64F-4BFC-44DD-BA87-CF059A3C45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579EF06-9AB9-4073-9539-D72216A3DD35}" type="presOf" srcId="{708E655A-C51B-43A3-83A0-5C9D29EBCA99}" destId="{84D609DA-E1D6-4E60-B38C-4FC3B4A2FE67}" srcOrd="0" destOrd="0" presId="urn:microsoft.com/office/officeart/2005/8/layout/chevron1"/>
    <dgm:cxn modelId="{AD4EE732-99F7-4C56-B631-29BE83289F68}" srcId="{3300B959-0392-4053-BD1D-915CEECB26CE}" destId="{708E655A-C51B-43A3-83A0-5C9D29EBCA99}" srcOrd="3" destOrd="0" parTransId="{1191833A-174F-4ABB-80FA-B75DFE7046F7}" sibTransId="{0B1501A0-BCE9-4B0E-A317-4F8F5ACF2778}"/>
    <dgm:cxn modelId="{4BE5E64C-E780-4DBC-BC16-7E7C938FA08E}" type="presOf" srcId="{439F4285-7D79-4225-8EA0-DCF42961AD4B}" destId="{C59DE30E-D8D9-4961-AF43-7A956423803A}" srcOrd="0" destOrd="0" presId="urn:microsoft.com/office/officeart/2005/8/layout/chevron1"/>
    <dgm:cxn modelId="{9815044E-11EF-4DE4-84EA-EDB36392CB57}" type="presOf" srcId="{B952F64F-4BFC-44DD-BA87-CF059A3C453A}" destId="{3E7601D7-038F-4A30-ADE7-5EBA7F321E3D}" srcOrd="0" destOrd="0" presId="urn:microsoft.com/office/officeart/2005/8/layout/chevron1"/>
    <dgm:cxn modelId="{65F3C96E-9C3A-4A2F-938E-61B79DADB776}" srcId="{3300B959-0392-4053-BD1D-915CEECB26CE}" destId="{58F578C5-BDBD-4025-94D8-B8EF7F193B62}" srcOrd="0" destOrd="0" parTransId="{0DC0B7FB-4BC9-4E81-9F61-4517573124F3}" sibTransId="{45072F4C-6FBC-48B9-8A42-D9FF943446A3}"/>
    <dgm:cxn modelId="{F607D68D-8112-4D3B-8BA7-38FAD5873EDA}" type="presOf" srcId="{58F578C5-BDBD-4025-94D8-B8EF7F193B62}" destId="{C4C30F74-4BD6-4AE2-92D8-719086922179}" srcOrd="0" destOrd="0" presId="urn:microsoft.com/office/officeart/2005/8/layout/chevron1"/>
    <dgm:cxn modelId="{5F757098-BC41-4DCA-B815-BCC412EE0DC3}" type="presOf" srcId="{3300B959-0392-4053-BD1D-915CEECB26CE}" destId="{6DCC1DF1-ADAC-4CCB-B377-5FF4DB2816B4}" srcOrd="0" destOrd="0" presId="urn:microsoft.com/office/officeart/2005/8/layout/chevron1"/>
    <dgm:cxn modelId="{B0E17B9B-551D-485B-BE13-E89A5EED4280}" srcId="{3300B959-0392-4053-BD1D-915CEECB26CE}" destId="{439F4285-7D79-4225-8EA0-DCF42961AD4B}" srcOrd="1" destOrd="0" parTransId="{FD819340-0060-4E3E-810D-50B2BEE483E7}" sibTransId="{EA4AE57B-0E90-46B3-AFFD-4EB4BA78498A}"/>
    <dgm:cxn modelId="{955D8EA0-600C-451A-BECD-201A6CC5FF54}" type="presOf" srcId="{E74BE7C3-9550-4598-9D66-B571B653D15A}" destId="{09522379-7211-40EA-89C0-0FFDAC00AA68}" srcOrd="0" destOrd="0" presId="urn:microsoft.com/office/officeart/2005/8/layout/chevron1"/>
    <dgm:cxn modelId="{4AC39DC0-C712-47A9-9009-147689F05061}" srcId="{3300B959-0392-4053-BD1D-915CEECB26CE}" destId="{E74BE7C3-9550-4598-9D66-B571B653D15A}" srcOrd="2" destOrd="0" parTransId="{A295B98F-4861-4CCD-A358-B6A3FE4EC616}" sibTransId="{04CD96F2-C818-4067-9399-D00ABB7ADC70}"/>
    <dgm:cxn modelId="{E80ABCEC-DB00-45DC-8698-A52378FF2DEE}" srcId="{3300B959-0392-4053-BD1D-915CEECB26CE}" destId="{B952F64F-4BFC-44DD-BA87-CF059A3C453A}" srcOrd="4" destOrd="0" parTransId="{09F83707-160E-428E-BFA6-BFCF45B49166}" sibTransId="{E47911D6-CF3E-4791-858D-938913F0E13B}"/>
    <dgm:cxn modelId="{A3B3AC26-CFE6-4FBE-9603-1FEF3162BF68}" type="presParOf" srcId="{6DCC1DF1-ADAC-4CCB-B377-5FF4DB2816B4}" destId="{C4C30F74-4BD6-4AE2-92D8-719086922179}" srcOrd="0" destOrd="0" presId="urn:microsoft.com/office/officeart/2005/8/layout/chevron1"/>
    <dgm:cxn modelId="{99359181-656C-4B37-8095-1DA572209073}" type="presParOf" srcId="{6DCC1DF1-ADAC-4CCB-B377-5FF4DB2816B4}" destId="{E542E02A-BC36-4133-9CCA-279BC59330AF}" srcOrd="1" destOrd="0" presId="urn:microsoft.com/office/officeart/2005/8/layout/chevron1"/>
    <dgm:cxn modelId="{570E36F4-954A-4C3E-BF63-E75EA9EA44FE}" type="presParOf" srcId="{6DCC1DF1-ADAC-4CCB-B377-5FF4DB2816B4}" destId="{C59DE30E-D8D9-4961-AF43-7A956423803A}" srcOrd="2" destOrd="0" presId="urn:microsoft.com/office/officeart/2005/8/layout/chevron1"/>
    <dgm:cxn modelId="{7E93F9CB-C188-4ABD-A3C5-C0EDCB8A2C87}" type="presParOf" srcId="{6DCC1DF1-ADAC-4CCB-B377-5FF4DB2816B4}" destId="{FD868C3F-B4D3-423F-91FA-FC8501452FEB}" srcOrd="3" destOrd="0" presId="urn:microsoft.com/office/officeart/2005/8/layout/chevron1"/>
    <dgm:cxn modelId="{A00101C5-4AE1-4A59-BFC4-D568497F642D}" type="presParOf" srcId="{6DCC1DF1-ADAC-4CCB-B377-5FF4DB2816B4}" destId="{09522379-7211-40EA-89C0-0FFDAC00AA68}" srcOrd="4" destOrd="0" presId="urn:microsoft.com/office/officeart/2005/8/layout/chevron1"/>
    <dgm:cxn modelId="{9C6A20EC-983D-4DEE-931F-EEBA8362D73B}" type="presParOf" srcId="{6DCC1DF1-ADAC-4CCB-B377-5FF4DB2816B4}" destId="{B58DAC59-B4CD-4521-A272-16DE680CC583}" srcOrd="5" destOrd="0" presId="urn:microsoft.com/office/officeart/2005/8/layout/chevron1"/>
    <dgm:cxn modelId="{1BC332DB-7846-4DBF-8907-46E5CD048A18}" type="presParOf" srcId="{6DCC1DF1-ADAC-4CCB-B377-5FF4DB2816B4}" destId="{84D609DA-E1D6-4E60-B38C-4FC3B4A2FE67}" srcOrd="6" destOrd="0" presId="urn:microsoft.com/office/officeart/2005/8/layout/chevron1"/>
    <dgm:cxn modelId="{C2F39051-B3F5-4945-8E97-91684CE5C67C}" type="presParOf" srcId="{6DCC1DF1-ADAC-4CCB-B377-5FF4DB2816B4}" destId="{8BBE5AB0-5C3A-4E5D-AB21-52D7FFB338C2}" srcOrd="7" destOrd="0" presId="urn:microsoft.com/office/officeart/2005/8/layout/chevron1"/>
    <dgm:cxn modelId="{E710D133-BBE5-490B-9F70-F46719817201}" type="presParOf" srcId="{6DCC1DF1-ADAC-4CCB-B377-5FF4DB2816B4}" destId="{3E7601D7-038F-4A30-ADE7-5EBA7F321E3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30F74-4BD6-4AE2-92D8-719086922179}">
      <dsp:nvSpPr>
        <dsp:cNvPr id="0" name=""/>
        <dsp:cNvSpPr/>
      </dsp:nvSpPr>
      <dsp:spPr>
        <a:xfrm>
          <a:off x="1899" y="2166895"/>
          <a:ext cx="1690896" cy="676358"/>
        </a:xfrm>
        <a:prstGeom prst="chevron">
          <a:avLst/>
        </a:prstGeom>
        <a:noFill/>
        <a:ln w="25400" cap="flat" cmpd="sng" algn="ctr">
          <a:solidFill>
            <a:srgbClr val="449C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>
              <a:solidFill>
                <a:sysClr val="windowText" lastClr="000000"/>
              </a:solidFill>
            </a:rPr>
            <a:t>Establish the context</a:t>
          </a:r>
        </a:p>
      </dsp:txBody>
      <dsp:txXfrm>
        <a:off x="340078" y="2166895"/>
        <a:ext cx="1014538" cy="676358"/>
      </dsp:txXfrm>
    </dsp:sp>
    <dsp:sp modelId="{C59DE30E-D8D9-4961-AF43-7A956423803A}">
      <dsp:nvSpPr>
        <dsp:cNvPr id="0" name=""/>
        <dsp:cNvSpPr/>
      </dsp:nvSpPr>
      <dsp:spPr>
        <a:xfrm>
          <a:off x="1523706" y="2166895"/>
          <a:ext cx="1690896" cy="676358"/>
        </a:xfrm>
        <a:prstGeom prst="chevron">
          <a:avLst/>
        </a:prstGeom>
        <a:noFill/>
        <a:ln w="25400" cap="flat" cmpd="sng" algn="ctr">
          <a:solidFill>
            <a:srgbClr val="449C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 dirty="0">
              <a:solidFill>
                <a:sysClr val="windowText" lastClr="000000"/>
              </a:solidFill>
            </a:rPr>
            <a:t>Identify the risks</a:t>
          </a:r>
        </a:p>
      </dsp:txBody>
      <dsp:txXfrm>
        <a:off x="1861885" y="2166895"/>
        <a:ext cx="1014538" cy="676358"/>
      </dsp:txXfrm>
    </dsp:sp>
    <dsp:sp modelId="{09522379-7211-40EA-89C0-0FFDAC00AA68}">
      <dsp:nvSpPr>
        <dsp:cNvPr id="0" name=""/>
        <dsp:cNvSpPr/>
      </dsp:nvSpPr>
      <dsp:spPr>
        <a:xfrm>
          <a:off x="3045514" y="2166895"/>
          <a:ext cx="1690896" cy="676358"/>
        </a:xfrm>
        <a:prstGeom prst="chevron">
          <a:avLst/>
        </a:prstGeom>
        <a:noFill/>
        <a:ln w="25400" cap="flat" cmpd="sng" algn="ctr">
          <a:solidFill>
            <a:srgbClr val="449C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>
              <a:solidFill>
                <a:sysClr val="windowText" lastClr="000000"/>
              </a:solidFill>
            </a:rPr>
            <a:t>Analyse the risks</a:t>
          </a:r>
        </a:p>
      </dsp:txBody>
      <dsp:txXfrm>
        <a:off x="3383693" y="2166895"/>
        <a:ext cx="1014538" cy="676358"/>
      </dsp:txXfrm>
    </dsp:sp>
    <dsp:sp modelId="{84D609DA-E1D6-4E60-B38C-4FC3B4A2FE67}">
      <dsp:nvSpPr>
        <dsp:cNvPr id="0" name=""/>
        <dsp:cNvSpPr/>
      </dsp:nvSpPr>
      <dsp:spPr>
        <a:xfrm>
          <a:off x="4567321" y="2166895"/>
          <a:ext cx="1690896" cy="676358"/>
        </a:xfrm>
        <a:prstGeom prst="chevron">
          <a:avLst/>
        </a:prstGeom>
        <a:noFill/>
        <a:ln w="25400" cap="flat" cmpd="sng" algn="ctr">
          <a:solidFill>
            <a:srgbClr val="449C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>
              <a:solidFill>
                <a:sysClr val="windowText" lastClr="000000"/>
              </a:solidFill>
            </a:rPr>
            <a:t>Evaluate the risks</a:t>
          </a:r>
        </a:p>
      </dsp:txBody>
      <dsp:txXfrm>
        <a:off x="4905500" y="2166895"/>
        <a:ext cx="1014538" cy="676358"/>
      </dsp:txXfrm>
    </dsp:sp>
    <dsp:sp modelId="{3E7601D7-038F-4A30-ADE7-5EBA7F321E3D}">
      <dsp:nvSpPr>
        <dsp:cNvPr id="0" name=""/>
        <dsp:cNvSpPr/>
      </dsp:nvSpPr>
      <dsp:spPr>
        <a:xfrm>
          <a:off x="6089128" y="2166895"/>
          <a:ext cx="1690896" cy="676358"/>
        </a:xfrm>
        <a:prstGeom prst="chevron">
          <a:avLst/>
        </a:prstGeom>
        <a:noFill/>
        <a:ln w="25400" cap="flat" cmpd="sng" algn="ctr">
          <a:solidFill>
            <a:srgbClr val="449C2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500" kern="1200">
              <a:solidFill>
                <a:sysClr val="windowText" lastClr="000000"/>
              </a:solidFill>
            </a:rPr>
            <a:t>Treat the risks</a:t>
          </a:r>
        </a:p>
      </dsp:txBody>
      <dsp:txXfrm>
        <a:off x="6427307" y="2166895"/>
        <a:ext cx="1014538" cy="676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5906-14D5-4913-9722-94D12FFBC2B6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3875"/>
            <a:ext cx="64595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50F61-5FCE-4E8B-BD68-9D3A5312D5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96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1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6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488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4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7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1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9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5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105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36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2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04D233-29BE-419E-B751-EE05771AA306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70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7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81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90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24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85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226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764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8998-7CB8-4D7A-A4EB-CC16B5845A67}" type="datetimeFigureOut">
              <a:rPr lang="en-NZ" smtClean="0"/>
              <a:t>15/03/2024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0CB1-5399-4ACA-9AE3-D46E99BCD5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40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F90D-F10E-4543-AC6B-737844750AE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7879-7BDF-41F9-95A7-68F3685D2FE9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9EC9B-2C59-B089-C9C9-86A13620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" y="44624"/>
            <a:ext cx="9025002" cy="6768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2DEC3-6936-A68A-1E14-2618CE0596F3}"/>
              </a:ext>
            </a:extLst>
          </p:cNvPr>
          <p:cNvSpPr txBox="1"/>
          <p:nvPr/>
        </p:nvSpPr>
        <p:spPr>
          <a:xfrm>
            <a:off x="395536" y="40466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Introduction to Managing Risk</a:t>
            </a:r>
            <a:endParaRPr lang="en-NZ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DFD8A5D-1A54-3C94-6807-B389D8B3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9" y="5805802"/>
            <a:ext cx="1813095" cy="647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BAD03-7D46-955B-E6F4-2DABD66DC79D}"/>
              </a:ext>
            </a:extLst>
          </p:cNvPr>
          <p:cNvSpPr txBox="1"/>
          <p:nvPr/>
        </p:nvSpPr>
        <p:spPr>
          <a:xfrm>
            <a:off x="3779912" y="580580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Waikato Community Transport Forum</a:t>
            </a:r>
          </a:p>
          <a:p>
            <a:r>
              <a:rPr lang="en-US" dirty="0">
                <a:solidFill>
                  <a:schemeClr val="bg1"/>
                </a:solidFill>
              </a:rPr>
              <a:t>March 2024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8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ability-risk.com/images/pages/RISK%20Blocks.jpg">
            <a:extLst>
              <a:ext uri="{FF2B5EF4-FFF2-40B4-BE49-F238E27FC236}">
                <a16:creationId xmlns:a16="http://schemas.microsoft.com/office/drawing/2014/main" id="{B4720510-DB4A-E189-8548-C8046588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/>
          <a:stretch/>
        </p:blipFill>
        <p:spPr bwMode="auto">
          <a:xfrm>
            <a:off x="1547664" y="260648"/>
            <a:ext cx="529652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8E0F3-DB99-CD4E-51B9-A755F05CEE8C}"/>
              </a:ext>
            </a:extLst>
          </p:cNvPr>
          <p:cNvSpPr txBox="1"/>
          <p:nvPr/>
        </p:nvSpPr>
        <p:spPr>
          <a:xfrm>
            <a:off x="1187624" y="1916832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Common strategies for minimizing risk</a:t>
            </a:r>
            <a:endParaRPr lang="en-NZ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22AD5-C445-7272-DEDD-7E13B68D9BA3}"/>
              </a:ext>
            </a:extLst>
          </p:cNvPr>
          <p:cNvSpPr txBox="1"/>
          <p:nvPr/>
        </p:nvSpPr>
        <p:spPr>
          <a:xfrm>
            <a:off x="2050848" y="2545268"/>
            <a:ext cx="5473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Avoiding the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Removing the source of the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Changing the 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Changing the consequences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Sharing the risk with another party or parties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Retaining the risk by informed decision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/>
              <a:t>Transferring the risk</a:t>
            </a:r>
          </a:p>
        </p:txBody>
      </p:sp>
    </p:spTree>
    <p:extLst>
      <p:ext uri="{BB962C8B-B14F-4D97-AF65-F5344CB8AC3E}">
        <p14:creationId xmlns:p14="http://schemas.microsoft.com/office/powerpoint/2010/main" val="45713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44661" y="1568133"/>
            <a:ext cx="4145898" cy="4323818"/>
          </a:xfrm>
          <a:prstGeom prst="roundRect">
            <a:avLst/>
          </a:prstGeom>
          <a:solidFill>
            <a:srgbClr val="449C2D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4049736" y="1572840"/>
            <a:ext cx="101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i="1" dirty="0">
                <a:solidFill>
                  <a:srgbClr val="995100"/>
                </a:solidFill>
              </a:rPr>
              <a:t>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5" y="1922156"/>
            <a:ext cx="1080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Establish </a:t>
            </a:r>
          </a:p>
          <a:p>
            <a:r>
              <a:rPr lang="en-NZ" sz="1400" dirty="0"/>
              <a:t>the context</a:t>
            </a:r>
          </a:p>
        </p:txBody>
      </p:sp>
      <p:sp>
        <p:nvSpPr>
          <p:cNvPr id="9" name="Chevron 8"/>
          <p:cNvSpPr/>
          <p:nvPr/>
        </p:nvSpPr>
        <p:spPr>
          <a:xfrm>
            <a:off x="3102204" y="1920328"/>
            <a:ext cx="1729185" cy="812519"/>
          </a:xfrm>
          <a:prstGeom prst="chevron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442292" y="1920328"/>
            <a:ext cx="1729185" cy="812519"/>
          </a:xfrm>
          <a:prstGeom prst="chevron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751752" y="1920328"/>
            <a:ext cx="1729185" cy="812519"/>
          </a:xfrm>
          <a:prstGeom prst="chevron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093273" y="1908772"/>
            <a:ext cx="1729185" cy="812519"/>
          </a:xfrm>
          <a:prstGeom prst="chevron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368" y="191948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Identify</a:t>
            </a:r>
          </a:p>
          <a:p>
            <a:r>
              <a:rPr lang="en-NZ" sz="1400" dirty="0"/>
              <a:t> the risks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1389" y="1923984"/>
            <a:ext cx="1015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Analyse</a:t>
            </a:r>
          </a:p>
          <a:p>
            <a:r>
              <a:rPr lang="en-NZ" sz="1400" b="1" dirty="0"/>
              <a:t> </a:t>
            </a:r>
            <a:r>
              <a:rPr lang="en-NZ" sz="1400" dirty="0"/>
              <a:t>the risks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1476" y="1938220"/>
            <a:ext cx="97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Evaluate</a:t>
            </a:r>
          </a:p>
          <a:p>
            <a:r>
              <a:rPr lang="en-NZ" sz="1400" dirty="0"/>
              <a:t> the risks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9093" y="192398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Treat</a:t>
            </a:r>
          </a:p>
          <a:p>
            <a:r>
              <a:rPr lang="en-NZ" sz="1400" dirty="0"/>
              <a:t> the risks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0400" y="777662"/>
            <a:ext cx="7510032" cy="578279"/>
          </a:xfrm>
          <a:prstGeom prst="roundRect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ounded Rectangle 17"/>
          <p:cNvSpPr/>
          <p:nvPr/>
        </p:nvSpPr>
        <p:spPr>
          <a:xfrm>
            <a:off x="611560" y="5891952"/>
            <a:ext cx="7848871" cy="540162"/>
          </a:xfrm>
          <a:prstGeom prst="roundRect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Curved Left Arrow 18"/>
          <p:cNvSpPr/>
          <p:nvPr/>
        </p:nvSpPr>
        <p:spPr>
          <a:xfrm>
            <a:off x="8549213" y="2636912"/>
            <a:ext cx="499100" cy="3631337"/>
          </a:xfrm>
          <a:prstGeom prst="curvedLeftArrow">
            <a:avLst/>
          </a:prstGeom>
          <a:noFill/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flipV="1">
            <a:off x="8549213" y="1048724"/>
            <a:ext cx="435964" cy="968333"/>
          </a:xfrm>
          <a:prstGeom prst="curvedLeftArrow">
            <a:avLst/>
          </a:prstGeom>
          <a:noFill/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2435923" y="1442696"/>
            <a:ext cx="168677" cy="402127"/>
          </a:xfrm>
          <a:prstGeom prst="upDownArrow">
            <a:avLst/>
          </a:prstGeom>
          <a:noFill/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Up-Down Arrow 22"/>
          <p:cNvSpPr/>
          <p:nvPr/>
        </p:nvSpPr>
        <p:spPr>
          <a:xfrm>
            <a:off x="3625676" y="1442696"/>
            <a:ext cx="144016" cy="402127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Up-Down Arrow 24"/>
          <p:cNvSpPr/>
          <p:nvPr/>
        </p:nvSpPr>
        <p:spPr>
          <a:xfrm>
            <a:off x="6460484" y="1442696"/>
            <a:ext cx="144016" cy="413218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Up-Down Arrow 23"/>
          <p:cNvSpPr/>
          <p:nvPr/>
        </p:nvSpPr>
        <p:spPr>
          <a:xfrm>
            <a:off x="5073594" y="1442696"/>
            <a:ext cx="144016" cy="402127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Up-Down Arrow 25"/>
          <p:cNvSpPr/>
          <p:nvPr/>
        </p:nvSpPr>
        <p:spPr>
          <a:xfrm>
            <a:off x="7776356" y="1442696"/>
            <a:ext cx="144016" cy="428736"/>
          </a:xfrm>
          <a:prstGeom prst="upDownArrow">
            <a:avLst/>
          </a:prstGeom>
          <a:noFill/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/>
          <p:cNvSpPr txBox="1"/>
          <p:nvPr/>
        </p:nvSpPr>
        <p:spPr>
          <a:xfrm>
            <a:off x="5190746" y="1568133"/>
            <a:ext cx="131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i="1" dirty="0">
                <a:solidFill>
                  <a:srgbClr val="995100"/>
                </a:solidFill>
              </a:rPr>
              <a:t>Assessment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527" y="777663"/>
            <a:ext cx="719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/>
              <a:t>Communicate and Consult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6666" y="5909234"/>
            <a:ext cx="719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/>
              <a:t>Monitor and Review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0009" y="2753686"/>
            <a:ext cx="153584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/>
              <a:t>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is our purpose and our objectives?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Who are our stakeholders and what are their expectations?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internal influences could cause uncertainty?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are the external influences could cause uncertainty?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2203" y="2742776"/>
            <a:ext cx="172918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/>
              <a:t>Think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might happen? How, when and why?</a:t>
            </a:r>
          </a:p>
          <a:p>
            <a:endParaRPr lang="en-NZ" sz="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Financial and funding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Demand, resourcing and organisation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Partners and competitors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Technology and support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Political and legal requirements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5965" y="2753686"/>
            <a:ext cx="12919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/>
              <a:t>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will this mean to our objectives?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would the impact be?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87898" y="2753686"/>
            <a:ext cx="1533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/>
              <a:t>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is the likelihood/ probability of something happening?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What would the impact/ consequence be if it did happen?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Develop a risk register to record the risks requiring attention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90559" y="2753686"/>
            <a:ext cx="14766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b="1" dirty="0"/>
              <a:t>Acting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Avoid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Remove the source of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Change the consequence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Share or transfer the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100" dirty="0"/>
              <a:t>Retain the risk in an informed manner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93043" y="1442697"/>
            <a:ext cx="1224273" cy="4362567"/>
          </a:xfrm>
          <a:prstGeom prst="roundRect">
            <a:avLst/>
          </a:prstGeom>
          <a:solidFill>
            <a:schemeClr val="bg1"/>
          </a:solidFill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TextBox 34"/>
          <p:cNvSpPr txBox="1"/>
          <p:nvPr/>
        </p:nvSpPr>
        <p:spPr>
          <a:xfrm>
            <a:off x="1095635" y="1042254"/>
            <a:ext cx="721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/>
              <a:t>Who do we need to consider and include?  What is their interest?  How shall we involve them?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5577" y="6155114"/>
            <a:ext cx="7465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dirty="0"/>
              <a:t>Have the risks and controls changed?  Is our policy working?  Are we adhering to our policy and procedures?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043" y="1568888"/>
            <a:ext cx="1224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i="1" dirty="0">
                <a:solidFill>
                  <a:srgbClr val="449C2D"/>
                </a:solidFill>
              </a:rPr>
              <a:t>What does success look like?</a:t>
            </a:r>
          </a:p>
        </p:txBody>
      </p:sp>
      <p:sp>
        <p:nvSpPr>
          <p:cNvPr id="2" name="Curved Right Arrow 1"/>
          <p:cNvSpPr/>
          <p:nvPr/>
        </p:nvSpPr>
        <p:spPr>
          <a:xfrm flipV="1">
            <a:off x="75656" y="2304034"/>
            <a:ext cx="417387" cy="3989580"/>
          </a:xfrm>
          <a:prstGeom prst="curvedRightArrow">
            <a:avLst/>
          </a:prstGeom>
          <a:noFill/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740009" y="1920328"/>
            <a:ext cx="1729185" cy="812519"/>
          </a:xfrm>
          <a:prstGeom prst="chevron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043" y="2292021"/>
            <a:ext cx="124696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1100" b="1" dirty="0">
              <a:solidFill>
                <a:srgbClr val="449C2D"/>
              </a:solidFill>
            </a:endParaRPr>
          </a:p>
          <a:p>
            <a:pPr algn="ctr"/>
            <a:r>
              <a:rPr lang="en-NZ" sz="1100" b="1" dirty="0">
                <a:solidFill>
                  <a:srgbClr val="449C2D"/>
                </a:solidFill>
              </a:rPr>
              <a:t>Consider:</a:t>
            </a:r>
          </a:p>
          <a:p>
            <a:pPr algn="ctr"/>
            <a:endParaRPr lang="en-NZ" sz="1100" b="1" i="1" dirty="0">
              <a:solidFill>
                <a:srgbClr val="449C2D"/>
              </a:solidFill>
            </a:endParaRPr>
          </a:p>
          <a:p>
            <a:pPr algn="ctr"/>
            <a:r>
              <a:rPr lang="en-NZ" sz="1100" i="1" dirty="0">
                <a:solidFill>
                  <a:srgbClr val="449C2D"/>
                </a:solidFill>
              </a:rPr>
              <a:t>Financial sustainability</a:t>
            </a:r>
          </a:p>
          <a:p>
            <a:pPr algn="ctr"/>
            <a:endParaRPr lang="en-NZ" sz="1100" i="1" dirty="0">
              <a:solidFill>
                <a:srgbClr val="449C2D"/>
              </a:solidFill>
            </a:endParaRPr>
          </a:p>
          <a:p>
            <a:pPr algn="ctr"/>
            <a:r>
              <a:rPr lang="en-NZ" sz="1100" i="1" dirty="0">
                <a:solidFill>
                  <a:srgbClr val="449C2D"/>
                </a:solidFill>
              </a:rPr>
              <a:t>Well-being and safety of people</a:t>
            </a:r>
          </a:p>
          <a:p>
            <a:pPr algn="ctr"/>
            <a:endParaRPr lang="en-NZ" sz="1100" i="1" dirty="0">
              <a:solidFill>
                <a:srgbClr val="449C2D"/>
              </a:solidFill>
            </a:endParaRPr>
          </a:p>
          <a:p>
            <a:pPr algn="ctr"/>
            <a:r>
              <a:rPr lang="en-NZ" sz="1100" i="1" dirty="0">
                <a:solidFill>
                  <a:srgbClr val="449C2D"/>
                </a:solidFill>
              </a:rPr>
              <a:t>Reputation and brand</a:t>
            </a:r>
          </a:p>
          <a:p>
            <a:pPr algn="ctr"/>
            <a:endParaRPr lang="en-NZ" sz="1100" i="1" dirty="0">
              <a:solidFill>
                <a:srgbClr val="449C2D"/>
              </a:solidFill>
            </a:endParaRPr>
          </a:p>
          <a:p>
            <a:pPr algn="ctr"/>
            <a:r>
              <a:rPr lang="en-NZ" sz="1100" i="1" dirty="0">
                <a:solidFill>
                  <a:srgbClr val="449C2D"/>
                </a:solidFill>
              </a:rPr>
              <a:t>Legal and regulatory compliance</a:t>
            </a:r>
          </a:p>
          <a:p>
            <a:pPr algn="ctr"/>
            <a:endParaRPr lang="en-NZ" sz="1100" i="1" dirty="0">
              <a:solidFill>
                <a:srgbClr val="449C2D"/>
              </a:solidFill>
            </a:endParaRPr>
          </a:p>
          <a:p>
            <a:pPr algn="ctr"/>
            <a:r>
              <a:rPr lang="en-NZ" sz="1100" i="1" dirty="0">
                <a:solidFill>
                  <a:srgbClr val="449C2D"/>
                </a:solidFill>
              </a:rPr>
              <a:t>Quality service delivery</a:t>
            </a:r>
          </a:p>
          <a:p>
            <a:endParaRPr lang="en-NZ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60648"/>
            <a:ext cx="743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rgbClr val="995100"/>
                </a:solidFill>
                <a:latin typeface="Century Gothic" panose="020B0502020202020204" pitchFamily="34" charset="0"/>
              </a:rPr>
              <a:t>An Overview of Risk Management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6518802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/>
              <a:t>Contributing information from Standards New Zealand – Guide to managing risk in not-for-profit organisations;  Running the Risk?  Risk Management Tool for Volunteer Involving Organisations – Volunteering Australia</a:t>
            </a:r>
          </a:p>
        </p:txBody>
      </p:sp>
      <p:pic>
        <p:nvPicPr>
          <p:cNvPr id="38" name="Picture 3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C10715-DEB2-CCD8-7989-76CADBDC5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" y="89658"/>
            <a:ext cx="1346268" cy="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A28C6-E4F7-2346-4C65-2AC0360F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3505243" cy="2631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4E392-C03A-9E22-EE31-BFF46488C17F}"/>
              </a:ext>
            </a:extLst>
          </p:cNvPr>
          <p:cNvSpPr txBox="1"/>
          <p:nvPr/>
        </p:nvSpPr>
        <p:spPr>
          <a:xfrm>
            <a:off x="3923928" y="836712"/>
            <a:ext cx="5040560" cy="2180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z="1800" dirty="0">
                <a:ln>
                  <a:solidFill>
                    <a:sysClr val="windowText" lastClr="000000"/>
                  </a:solidFill>
                </a:ln>
                <a:latin typeface="Century Gothic" panose="020B0502020202020204" pitchFamily="34" charset="0"/>
              </a:rPr>
              <a:t>‘The major risk for most organisations is that they could fail to achieve their objectives and thereby lose the trust of their stakeholders’</a:t>
            </a:r>
          </a:p>
          <a:p>
            <a:pPr>
              <a:lnSpc>
                <a:spcPct val="150000"/>
              </a:lnSpc>
            </a:pPr>
            <a:endParaRPr lang="en-NZ" sz="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NZ" sz="1200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Standards NZ – Guide to managing risk in the not-for-profit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7FC37-9952-10E4-CCD5-943E27278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365104"/>
            <a:ext cx="2364245" cy="1961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4431C-6CC3-5454-886C-2B5636DA3587}"/>
              </a:ext>
            </a:extLst>
          </p:cNvPr>
          <p:cNvSpPr txBox="1"/>
          <p:nvPr/>
        </p:nvSpPr>
        <p:spPr>
          <a:xfrm>
            <a:off x="539552" y="4883992"/>
            <a:ext cx="2141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NZ" sz="1600" dirty="0">
                <a:solidFill>
                  <a:srgbClr val="006E62"/>
                </a:solidFill>
                <a:latin typeface="Century Gothic" panose="020B0502020202020204" pitchFamily="34" charset="0"/>
              </a:rPr>
              <a:t>Strategic direction and purpose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A2AF6-9F51-A837-F513-0A538DB25CC2}"/>
              </a:ext>
            </a:extLst>
          </p:cNvPr>
          <p:cNvSpPr txBox="1"/>
          <p:nvPr/>
        </p:nvSpPr>
        <p:spPr>
          <a:xfrm>
            <a:off x="3347864" y="507589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NZ" sz="1600" dirty="0">
                <a:solidFill>
                  <a:srgbClr val="006E62"/>
                </a:solidFill>
                <a:latin typeface="Century Gothic" panose="020B0502020202020204" pitchFamily="34" charset="0"/>
              </a:rPr>
              <a:t>Managing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A9D30-8B47-F2B7-0265-845B9DC44EDB}"/>
              </a:ext>
            </a:extLst>
          </p:cNvPr>
          <p:cNvSpPr txBox="1"/>
          <p:nvPr/>
        </p:nvSpPr>
        <p:spPr>
          <a:xfrm>
            <a:off x="4061935" y="379716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schemeClr val="accent5">
                    <a:lumMod val="75000"/>
                  </a:schemeClr>
                </a:solidFill>
              </a:rPr>
              <a:t>STEWARDSHIP:</a:t>
            </a:r>
          </a:p>
          <a:p>
            <a:r>
              <a:rPr lang="en-NZ" dirty="0"/>
              <a:t>“Careful and responsible management of something entrusted to one’s care”</a:t>
            </a:r>
          </a:p>
        </p:txBody>
      </p:sp>
    </p:spTree>
    <p:extLst>
      <p:ext uri="{BB962C8B-B14F-4D97-AF65-F5344CB8AC3E}">
        <p14:creationId xmlns:p14="http://schemas.microsoft.com/office/powerpoint/2010/main" val="29360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rongwithstacy.com/wp-content/uploads/2014/08/beachbody-coach-success-c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0" y="3283309"/>
            <a:ext cx="4667250" cy="143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894204"/>
              </p:ext>
            </p:extLst>
          </p:nvPr>
        </p:nvGraphicFramePr>
        <p:xfrm>
          <a:off x="777499" y="1497371"/>
          <a:ext cx="7781925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09625" y="2228849"/>
            <a:ext cx="7810500" cy="742950"/>
          </a:xfrm>
          <a:prstGeom prst="roundRect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6" name="Rounded Rectangle 5"/>
          <p:cNvSpPr/>
          <p:nvPr/>
        </p:nvSpPr>
        <p:spPr>
          <a:xfrm>
            <a:off x="782096" y="5029200"/>
            <a:ext cx="7810500" cy="742950"/>
          </a:xfrm>
          <a:prstGeom prst="roundRect">
            <a:avLst/>
          </a:prstGeom>
          <a:noFill/>
          <a:ln>
            <a:solidFill>
              <a:srgbClr val="449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990278" y="2419350"/>
            <a:ext cx="758190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Communicate and Consult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81140" y="5235215"/>
            <a:ext cx="758190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Monitor and Review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 flipH="1" flipV="1">
            <a:off x="323528" y="4089217"/>
            <a:ext cx="438150" cy="1293633"/>
          </a:xfrm>
          <a:prstGeom prst="curvedLeft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2" name="Up-Down Arrow 11"/>
          <p:cNvSpPr/>
          <p:nvPr/>
        </p:nvSpPr>
        <p:spPr>
          <a:xfrm>
            <a:off x="1547664" y="2971800"/>
            <a:ext cx="171450" cy="702236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3" name="Up-Down Arrow 12"/>
          <p:cNvSpPr/>
          <p:nvPr/>
        </p:nvSpPr>
        <p:spPr>
          <a:xfrm>
            <a:off x="3019425" y="2971801"/>
            <a:ext cx="171450" cy="702236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4" name="Up-Down Arrow 13"/>
          <p:cNvSpPr/>
          <p:nvPr/>
        </p:nvSpPr>
        <p:spPr>
          <a:xfrm>
            <a:off x="4591115" y="2971802"/>
            <a:ext cx="171450" cy="702236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5" name="Up-Down Arrow 14"/>
          <p:cNvSpPr/>
          <p:nvPr/>
        </p:nvSpPr>
        <p:spPr>
          <a:xfrm>
            <a:off x="6258540" y="2971803"/>
            <a:ext cx="171450" cy="684718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6" name="Up-Down Arrow 15"/>
          <p:cNvSpPr/>
          <p:nvPr/>
        </p:nvSpPr>
        <p:spPr>
          <a:xfrm>
            <a:off x="7668344" y="2971803"/>
            <a:ext cx="171450" cy="702231"/>
          </a:xfrm>
          <a:prstGeom prst="upDown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019425" y="4483356"/>
            <a:ext cx="3390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9951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Risk Assessment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kumimoji="0" lang="en-NZ" alt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NZ" alt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 flipV="1">
            <a:off x="8531327" y="2714625"/>
            <a:ext cx="428625" cy="1162050"/>
          </a:xfrm>
          <a:prstGeom prst="curvedLeft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9" name="Curved Left Arrow 8"/>
          <p:cNvSpPr/>
          <p:nvPr/>
        </p:nvSpPr>
        <p:spPr>
          <a:xfrm>
            <a:off x="8534400" y="4238625"/>
            <a:ext cx="428625" cy="1162050"/>
          </a:xfrm>
          <a:prstGeom prst="curvedLeftArrow">
            <a:avLst/>
          </a:prstGeom>
          <a:solidFill>
            <a:schemeClr val="bg1"/>
          </a:solidFill>
          <a:ln>
            <a:solidFill>
              <a:srgbClr val="99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115" y="355604"/>
            <a:ext cx="9144000" cy="17561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dirty="0">
                <a:solidFill>
                  <a:schemeClr val="accent5">
                    <a:lumMod val="75000"/>
                  </a:schemeClr>
                </a:solidFill>
              </a:rPr>
              <a:t>Risk Management Framework</a:t>
            </a:r>
          </a:p>
          <a:p>
            <a:pPr algn="l"/>
            <a:r>
              <a:rPr lang="en-NZ" sz="2000" dirty="0">
                <a:solidFill>
                  <a:schemeClr val="accent5">
                    <a:lumMod val="75000"/>
                  </a:schemeClr>
                </a:solidFill>
              </a:rPr>
              <a:t>Start by establishing the context - Purpose and Objectives, Stakeholders, External influences, Internal influences</a:t>
            </a:r>
          </a:p>
          <a:p>
            <a:pPr algn="l"/>
            <a:endParaRPr lang="en-N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2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CBDED-A4D6-4C83-5605-23143CDD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8" y="260647"/>
            <a:ext cx="9140548" cy="63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59757"/>
          <a:ext cx="8229600" cy="4406848"/>
        </p:xfrm>
        <a:graphic>
          <a:graphicData uri="http://schemas.openxmlformats.org/drawingml/2006/table">
            <a:tbl>
              <a:tblPr firstRow="1" firstCol="1" bandRow="1"/>
              <a:tblGrid>
                <a:gridCol w="391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848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Financial Sustainability (income, control and expenditure)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Safety and well-being of its people and those it engages with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Reputation and brand 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Legal and regulatory compliance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Quality service delivery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3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59757"/>
          <a:ext cx="8229600" cy="4406848"/>
        </p:xfrm>
        <a:graphic>
          <a:graphicData uri="http://schemas.openxmlformats.org/drawingml/2006/table">
            <a:tbl>
              <a:tblPr firstRow="1" firstCol="1" bandRow="1"/>
              <a:tblGrid>
                <a:gridCol w="391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848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Financial Sustainability (income, control and expenditure)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Having</a:t>
                      </a:r>
                      <a:r>
                        <a:rPr lang="en-NZ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more than one major </a:t>
                      </a:r>
                      <a:r>
                        <a:rPr lang="en-NZ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source of income</a:t>
                      </a:r>
                      <a:endParaRPr lang="en-NZ" sz="14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Safety and well-being of its people and those it engages with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Being</a:t>
                      </a:r>
                      <a:r>
                        <a:rPr lang="en-NZ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 good employer – always acting in good faith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Reputation and brand 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5113" lvl="0" indent="-2651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N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eing</a:t>
                      </a:r>
                      <a:r>
                        <a:rPr lang="en-NZ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well known in our community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Legal and regulatory compliance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5113" lvl="0" indent="-2651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Knowing</a:t>
                      </a:r>
                      <a:r>
                        <a:rPr lang="en-NZ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and meeting all legal and regulatory compliance</a:t>
                      </a:r>
                      <a:endParaRPr lang="en-NZ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NZ" sz="10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Quality service delivery</a:t>
                      </a: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65113" lvl="0" indent="-2651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Providing what the people we serve want</a:t>
                      </a:r>
                    </a:p>
                    <a:p>
                      <a:pPr marL="628650" lvl="1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N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1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ability-risk.com/images/pages/RISK%20Blocks.jpg">
            <a:extLst>
              <a:ext uri="{FF2B5EF4-FFF2-40B4-BE49-F238E27FC236}">
                <a16:creationId xmlns:a16="http://schemas.microsoft.com/office/drawing/2014/main" id="{31E2FA92-8ACE-98A4-EB34-C8BDAE1B9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/>
          <a:stretch/>
        </p:blipFill>
        <p:spPr bwMode="auto">
          <a:xfrm>
            <a:off x="0" y="44624"/>
            <a:ext cx="9144000" cy="46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9DF5C9-44C4-CBF3-AC8D-CEAB9335EF78}"/>
              </a:ext>
            </a:extLst>
          </p:cNvPr>
          <p:cNvSpPr txBox="1"/>
          <p:nvPr/>
        </p:nvSpPr>
        <p:spPr>
          <a:xfrm>
            <a:off x="1115616" y="4293096"/>
            <a:ext cx="6706317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NZ" sz="2400" dirty="0">
                <a:latin typeface="Century Gothic" panose="020B0502020202020204" pitchFamily="34" charset="0"/>
              </a:rPr>
              <a:t>At your table, brainstorm all the risks to your organisations that you can think of.</a:t>
            </a:r>
          </a:p>
        </p:txBody>
      </p:sp>
    </p:spTree>
    <p:extLst>
      <p:ext uri="{BB962C8B-B14F-4D97-AF65-F5344CB8AC3E}">
        <p14:creationId xmlns:p14="http://schemas.microsoft.com/office/powerpoint/2010/main" val="382499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AD78B-9686-D34E-D644-58CE94F23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6632"/>
            <a:ext cx="8996636" cy="547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660F8-0E58-0577-4BA3-535DC8A6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17457"/>
            <a:ext cx="2158171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67e154-7b12-4fbc-bf6e-00f40cea29fa">
      <Terms xmlns="http://schemas.microsoft.com/office/infopath/2007/PartnerControls"/>
    </lcf76f155ced4ddcb4097134ff3c332f>
    <TaxCatchAll xmlns="8a32f95f-53f3-436c-b93d-7d9ae0c2f1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19D91C658534295BACAE9072D701A" ma:contentTypeVersion="18" ma:contentTypeDescription="Create a new document." ma:contentTypeScope="" ma:versionID="d85d3256fd31a6d02345935dcd308ce6">
  <xsd:schema xmlns:xsd="http://www.w3.org/2001/XMLSchema" xmlns:xs="http://www.w3.org/2001/XMLSchema" xmlns:p="http://schemas.microsoft.com/office/2006/metadata/properties" xmlns:ns2="4c67e154-7b12-4fbc-bf6e-00f40cea29fa" xmlns:ns3="8a32f95f-53f3-436c-b93d-7d9ae0c2f1b4" targetNamespace="http://schemas.microsoft.com/office/2006/metadata/properties" ma:root="true" ma:fieldsID="6536b22b5a287b1ab99a5d25949c1039" ns2:_="" ns3:_="">
    <xsd:import namespace="4c67e154-7b12-4fbc-bf6e-00f40cea29fa"/>
    <xsd:import namespace="8a32f95f-53f3-436c-b93d-7d9ae0c2f1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7e154-7b12-4fbc-bf6e-00f40cea2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b13aa2-e1c3-4553-ab44-57b5ac41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2f95f-53f3-436c-b93d-7d9ae0c2f1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c0af8d-85b7-4447-9957-8ff5c1084e4b}" ma:internalName="TaxCatchAll" ma:showField="CatchAllData" ma:web="8a32f95f-53f3-436c-b93d-7d9ae0c2f1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9AA27-1F30-4C1C-B53F-292347C05C4B}">
  <ds:schemaRefs>
    <ds:schemaRef ds:uri="http://schemas.microsoft.com/office/2006/metadata/properties"/>
    <ds:schemaRef ds:uri="http://schemas.microsoft.com/office/infopath/2007/PartnerControls"/>
    <ds:schemaRef ds:uri="4c67e154-7b12-4fbc-bf6e-00f40cea29fa"/>
    <ds:schemaRef ds:uri="8a32f95f-53f3-436c-b93d-7d9ae0c2f1b4"/>
  </ds:schemaRefs>
</ds:datastoreItem>
</file>

<file path=customXml/itemProps2.xml><?xml version="1.0" encoding="utf-8"?>
<ds:datastoreItem xmlns:ds="http://schemas.openxmlformats.org/officeDocument/2006/customXml" ds:itemID="{2E21EEE7-B9E6-4F2F-9401-E3DDEBEA1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EA3B1-8BD6-40B7-B08A-26DD2DB105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67e154-7b12-4fbc-bf6e-00f40cea29fa"/>
    <ds:schemaRef ds:uri="8a32f95f-53f3-436c-b93d-7d9ae0c2f1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579</Words>
  <Application>Microsoft Office PowerPoint</Application>
  <PresentationFormat>On-screen Show (4:3)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Century Gothic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Gillum</dc:creator>
  <cp:lastModifiedBy>Sarah Gibb</cp:lastModifiedBy>
  <cp:revision>15</cp:revision>
  <cp:lastPrinted>2017-10-23T20:59:22Z</cp:lastPrinted>
  <dcterms:created xsi:type="dcterms:W3CDTF">2015-09-01T01:30:40Z</dcterms:created>
  <dcterms:modified xsi:type="dcterms:W3CDTF">2024-03-15T00:18:07Z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0x010100A7019D91C658534295BACAE9072D701A</vt:lpwstr>
  </property>
  <property fmtid="{D5CDD505-2E9C-101B-9397-08002B2CF9AE}" pid="3" name="Order">
    <vt:r8>4159100</vt:r8>
  </property>
  <property fmtid="{D5CDD505-2E9C-101B-9397-08002B2CF9AE}" pid="4" name="MediaServiceImageTags">
    <vt:lpwstr/>
  </property>
</Properties>
</file>